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326" r:id="rId2"/>
    <p:sldId id="327" r:id="rId3"/>
    <p:sldId id="328" r:id="rId4"/>
    <p:sldId id="331" r:id="rId5"/>
    <p:sldId id="332" r:id="rId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0000"/>
    <a:srgbClr val="0000FF"/>
    <a:srgbClr val="CC0099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0929"/>
  </p:normalViewPr>
  <p:slideViewPr>
    <p:cSldViewPr>
      <p:cViewPr varScale="1">
        <p:scale>
          <a:sx n="99" d="100"/>
          <a:sy n="99" d="100"/>
        </p:scale>
        <p:origin x="967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4594F36-84D8-41F2-AB6C-A724EAAE4A9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31485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zh-TW"/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EC38F-7236-4F28-93DF-C2CCBBEE6AC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5C1A1-0889-41DE-A66A-E364095B44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B9BC0-065D-42BB-A7FD-88E6E6BC9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B933B-8305-4B68-BC8F-953C88B8BBB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6B343-2627-4595-B236-2FE0BA0525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AA07F-1ACB-42FA-B937-4512D00A981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9C05-FB09-4DAD-A87E-136FF8D007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27304-4A1B-4415-B0CD-D8727B23AA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23067-3B33-454E-9DF8-D62A666F88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952C1-4C75-4E42-BEB1-7CDF380BE3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EBB39-420B-4711-BACB-C8A7142E45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3075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6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7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8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9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0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1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2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3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4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5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6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9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0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1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2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3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4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5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6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7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8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9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0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1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2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3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4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5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6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7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8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9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0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1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2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3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4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5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6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7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8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9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0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1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2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3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4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5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6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7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8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9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0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1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2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3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4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5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6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6147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148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1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D6F81FC1-EBAA-4304-9357-ADF3928554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altLang="zh-TW" dirty="0" smtClean="0"/>
              <a:t>Laplacian </a:t>
            </a:r>
            <a:r>
              <a:rPr lang="en-US" altLang="zh-TW" dirty="0" err="1" smtClean="0"/>
              <a:t>eigenmap</a:t>
            </a:r>
            <a:r>
              <a:rPr lang="en-US" altLang="zh-TW" dirty="0" smtClean="0"/>
              <a:t> (embedding)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Laplacian L </a:t>
            </a:r>
            <a:r>
              <a:rPr lang="en-US" altLang="zh-TW" sz="2800" dirty="0"/>
              <a:t>is symmetric and positive semi-definite. </a:t>
            </a:r>
            <a:endParaRPr lang="en-US" altLang="zh-TW" sz="2800" dirty="0" smtClean="0"/>
          </a:p>
          <a:p>
            <a:r>
              <a:rPr lang="en-US" altLang="zh-TW" sz="2800" dirty="0" smtClean="0"/>
              <a:t>For a connected graph, all </a:t>
            </a:r>
            <a:r>
              <a:rPr lang="en-US" altLang="zh-TW" sz="2800" dirty="0"/>
              <a:t>its </a:t>
            </a:r>
            <a:r>
              <a:rPr lang="en-US" altLang="zh-TW" sz="2800" dirty="0" smtClean="0"/>
              <a:t> eigenvalues </a:t>
            </a:r>
            <a:r>
              <a:rPr lang="en-US" altLang="zh-TW" sz="2800" dirty="0"/>
              <a:t>are </a:t>
            </a:r>
            <a:r>
              <a:rPr lang="en-US" altLang="zh-TW" sz="2800" dirty="0" smtClean="0"/>
              <a:t>positive except the smallest one.</a:t>
            </a:r>
            <a:endParaRPr lang="zh-TW" altLang="en-US" sz="28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45200"/>
              </p:ext>
            </p:extLst>
          </p:nvPr>
        </p:nvGraphicFramePr>
        <p:xfrm>
          <a:off x="889561" y="4537771"/>
          <a:ext cx="7408745" cy="123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8" name="Formula" r:id="rId3" imgW="3810240" imgH="525960" progId="Equation.Ribbit">
                  <p:embed/>
                </p:oleObj>
              </mc:Choice>
              <mc:Fallback>
                <p:oleObj name="Formula" r:id="rId3" imgW="3810240" imgH="525960" progId="Equation.Ribbi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561" y="4537771"/>
                        <a:ext cx="7408745" cy="1239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759531"/>
              </p:ext>
            </p:extLst>
          </p:nvPr>
        </p:nvGraphicFramePr>
        <p:xfrm>
          <a:off x="3997325" y="3781425"/>
          <a:ext cx="41402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9" name="Formula" r:id="rId5" imgW="1503720" imgH="158760" progId="Equation.Ribbit">
                  <p:embed/>
                </p:oleObj>
              </mc:Choice>
              <mc:Fallback>
                <p:oleObj name="Formula" r:id="rId5" imgW="1503720" imgH="158760" progId="Equation.Ribbi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325" y="3781425"/>
                        <a:ext cx="4140200" cy="438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256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altLang="zh-TW" dirty="0"/>
              <a:t>Laplacian </a:t>
            </a:r>
            <a:r>
              <a:rPr lang="en-US" altLang="zh-TW" dirty="0" err="1"/>
              <a:t>eigenmap</a:t>
            </a:r>
            <a:r>
              <a:rPr lang="en-US" altLang="zh-TW" dirty="0"/>
              <a:t> (embedding)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170665"/>
              </p:ext>
            </p:extLst>
          </p:nvPr>
        </p:nvGraphicFramePr>
        <p:xfrm>
          <a:off x="498475" y="2057897"/>
          <a:ext cx="6796088" cy="1083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0" name="Formula" r:id="rId3" imgW="3431880" imgH="354600" progId="Equation.Ribbit">
                  <p:embed/>
                </p:oleObj>
              </mc:Choice>
              <mc:Fallback>
                <p:oleObj name="Formula" r:id="rId3" imgW="3431880" imgH="354600" progId="Equation.Ribbi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2057897"/>
                        <a:ext cx="6796088" cy="10830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489803"/>
              </p:ext>
            </p:extLst>
          </p:nvPr>
        </p:nvGraphicFramePr>
        <p:xfrm>
          <a:off x="505371" y="4488173"/>
          <a:ext cx="7697787" cy="1389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1" name="Formula" r:id="rId5" imgW="2787840" imgH="441000" progId="Equation.Ribbit">
                  <p:embed/>
                </p:oleObj>
              </mc:Choice>
              <mc:Fallback>
                <p:oleObj name="Formula" r:id="rId5" imgW="2787840" imgH="441000" progId="Equation.Ribbi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371" y="4488173"/>
                        <a:ext cx="7697787" cy="13890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8921060"/>
              </p:ext>
            </p:extLst>
          </p:nvPr>
        </p:nvGraphicFramePr>
        <p:xfrm>
          <a:off x="498475" y="3290695"/>
          <a:ext cx="811212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2" name="Formula" r:id="rId7" imgW="2946600" imgH="379800" progId="Equation.Ribbit">
                  <p:embed/>
                </p:oleObj>
              </mc:Choice>
              <mc:Fallback>
                <p:oleObj name="Formula" r:id="rId7" imgW="2946600" imgH="379800" progId="Equation.Ribbi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3290695"/>
                        <a:ext cx="8112125" cy="1047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54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altLang="zh-TW" dirty="0" smtClean="0"/>
              <a:t>Resistance distance (effective resistance)</a:t>
            </a:r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687081"/>
              </p:ext>
            </p:extLst>
          </p:nvPr>
        </p:nvGraphicFramePr>
        <p:xfrm>
          <a:off x="2033588" y="2068513"/>
          <a:ext cx="5480050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3" name="Formula" r:id="rId3" imgW="1983960" imgH="390240" progId="Equation.Ribbit">
                  <p:embed/>
                </p:oleObj>
              </mc:Choice>
              <mc:Fallback>
                <p:oleObj name="Formula" r:id="rId3" imgW="1983960" imgH="390240" progId="Equation.Ribbi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8" y="2068513"/>
                        <a:ext cx="5480050" cy="1228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092218"/>
              </p:ext>
            </p:extLst>
          </p:nvPr>
        </p:nvGraphicFramePr>
        <p:xfrm>
          <a:off x="683568" y="3519975"/>
          <a:ext cx="7689850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4" name="Formula" r:id="rId5" imgW="2791800" imgH="340560" progId="Equation.Ribbit">
                  <p:embed/>
                </p:oleObj>
              </mc:Choice>
              <mc:Fallback>
                <p:oleObj name="Formula" r:id="rId5" imgW="2791800" imgH="340560" progId="Equation.Ribbi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519975"/>
                        <a:ext cx="7689850" cy="941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內容版面配置區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832926"/>
              </p:ext>
            </p:extLst>
          </p:nvPr>
        </p:nvGraphicFramePr>
        <p:xfrm>
          <a:off x="1595438" y="4616450"/>
          <a:ext cx="599122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5" name="Formula" r:id="rId7" imgW="2169360" imgH="417960" progId="Equation.Ribbit">
                  <p:embed/>
                </p:oleObj>
              </mc:Choice>
              <mc:Fallback>
                <p:oleObj name="Formula" r:id="rId7" imgW="2169360" imgH="417960" progId="Equation.Ribbi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438" y="4616450"/>
                        <a:ext cx="5991225" cy="1152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567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altLang="zh-TW" dirty="0"/>
              <a:t>Resistance distance (effective resistance)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Consider              , a </a:t>
            </a:r>
            <a:r>
              <a:rPr lang="en-US" altLang="zh-TW" sz="2800" dirty="0"/>
              <a:t>unit current vector </a:t>
            </a:r>
            <a:r>
              <a:rPr lang="en-US" altLang="zh-TW" sz="2800" dirty="0" smtClean="0"/>
              <a:t>flowing </a:t>
            </a:r>
            <a:r>
              <a:rPr lang="en-US" altLang="zh-TW" sz="2800" dirty="0"/>
              <a:t>from </a:t>
            </a:r>
            <a:r>
              <a:rPr lang="en-US" altLang="zh-TW" sz="2800" dirty="0" smtClean="0"/>
              <a:t>u </a:t>
            </a:r>
            <a:r>
              <a:rPr lang="en-US" altLang="zh-TW" sz="2800" dirty="0"/>
              <a:t>to </a:t>
            </a:r>
            <a:r>
              <a:rPr lang="en-US" altLang="zh-TW" sz="2800" dirty="0" smtClean="0"/>
              <a:t>v.</a:t>
            </a:r>
          </a:p>
          <a:p>
            <a:r>
              <a:rPr lang="en-US" altLang="zh-TW" sz="2800" dirty="0" smtClean="0"/>
              <a:t>Since                                            , </a:t>
            </a:r>
          </a:p>
          <a:p>
            <a:r>
              <a:rPr lang="en-US" altLang="zh-TW" sz="2800" dirty="0"/>
              <a:t>we can </a:t>
            </a:r>
            <a:r>
              <a:rPr lang="en-US" altLang="zh-TW" sz="2800" dirty="0" smtClean="0"/>
              <a:t>solve </a:t>
            </a:r>
            <a:r>
              <a:rPr lang="en-US" altLang="zh-TW" sz="2800" dirty="0"/>
              <a:t>V in equation I = </a:t>
            </a:r>
            <a:r>
              <a:rPr lang="en-US" altLang="zh-TW" sz="2800" dirty="0" smtClean="0"/>
              <a:t>LV in </a:t>
            </a:r>
            <a:r>
              <a:rPr lang="en-US" altLang="zh-TW" sz="2800" dirty="0"/>
              <a:t>terms </a:t>
            </a:r>
            <a:r>
              <a:rPr lang="en-US" altLang="zh-TW" sz="2800" dirty="0" smtClean="0"/>
              <a:t>of    :</a:t>
            </a:r>
          </a:p>
          <a:p>
            <a:r>
              <a:rPr lang="en-US" altLang="zh-TW" sz="2800" dirty="0" smtClean="0"/>
              <a:t>The </a:t>
            </a:r>
            <a:r>
              <a:rPr lang="en-US" altLang="zh-TW" sz="2800" dirty="0"/>
              <a:t>voltage </a:t>
            </a:r>
            <a:r>
              <a:rPr lang="en-US" altLang="zh-TW" sz="2800" dirty="0" smtClean="0"/>
              <a:t>difference </a:t>
            </a:r>
            <a:r>
              <a:rPr lang="en-US" altLang="zh-TW" sz="2800" dirty="0"/>
              <a:t>between u and </a:t>
            </a:r>
            <a:r>
              <a:rPr lang="en-US" altLang="zh-TW" sz="2800" dirty="0" smtClean="0"/>
              <a:t>v is</a:t>
            </a:r>
          </a:p>
          <a:p>
            <a:endParaRPr lang="en-US" altLang="zh-TW" sz="2800" dirty="0" smtClean="0"/>
          </a:p>
          <a:p>
            <a:r>
              <a:rPr lang="en-US" altLang="zh-TW" sz="2800" dirty="0" smtClean="0"/>
              <a:t> </a:t>
            </a:r>
            <a:endParaRPr lang="zh-TW" altLang="en-US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5" y="1930857"/>
            <a:ext cx="1584176" cy="44654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2876202"/>
            <a:ext cx="5400600" cy="45891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7825" y="3837458"/>
            <a:ext cx="323850" cy="42862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5896" y="3842559"/>
            <a:ext cx="3168352" cy="459694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63242" y="4869160"/>
            <a:ext cx="1786508" cy="387077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63242" y="5410758"/>
            <a:ext cx="5705475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96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altLang="zh-TW" dirty="0"/>
              <a:t>Resistance distance (effective resistance)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Moreover, by direct calculation, we have: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3001496"/>
            <a:ext cx="6309976" cy="309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54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Designs\Bold Stripes.pot</Template>
  <TotalTime>8648</TotalTime>
  <Words>96</Words>
  <Application>Microsoft Office PowerPoint</Application>
  <PresentationFormat>如螢幕大小 (4:3)</PresentationFormat>
  <Paragraphs>14</Paragraphs>
  <Slides>5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Times New Roman</vt:lpstr>
      <vt:lpstr>Verdana</vt:lpstr>
      <vt:lpstr>Wingdings</vt:lpstr>
      <vt:lpstr>Bold Stripes</vt:lpstr>
      <vt:lpstr>Formula</vt:lpstr>
      <vt:lpstr>Laplacian eigenmap (embedding)</vt:lpstr>
      <vt:lpstr>Laplacian eigenmap (embedding)</vt:lpstr>
      <vt:lpstr>Resistance distance (effective resistance)</vt:lpstr>
      <vt:lpstr>Resistance distance (effective resistance)</vt:lpstr>
      <vt:lpstr>Resistance distance (effective resistance)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Basic Architectures and Principles of Packet Switches</dc:title>
  <dc:creator>C.S. Chang</dc:creator>
  <cp:lastModifiedBy>cschang</cp:lastModifiedBy>
  <cp:revision>200</cp:revision>
  <dcterms:created xsi:type="dcterms:W3CDTF">2005-09-11T07:42:25Z</dcterms:created>
  <dcterms:modified xsi:type="dcterms:W3CDTF">2023-10-27T16:43:02Z</dcterms:modified>
</cp:coreProperties>
</file>